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4" r:id="rId5"/>
    <p:sldId id="258" r:id="rId6"/>
    <p:sldId id="265" r:id="rId7"/>
    <p:sldId id="259" r:id="rId8"/>
    <p:sldId id="260" r:id="rId9"/>
    <p:sldId id="262"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94660"/>
  </p:normalViewPr>
  <p:slideViewPr>
    <p:cSldViewPr>
      <p:cViewPr varScale="1">
        <p:scale>
          <a:sx n="79" d="100"/>
          <a:sy n="79" d="100"/>
        </p:scale>
        <p:origin x="-413"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Box 6"/>
          <p:cNvSpPr txBox="1"/>
          <p:nvPr userDrawn="1"/>
        </p:nvSpPr>
        <p:spPr>
          <a:xfrm>
            <a:off x="381000" y="6324600"/>
            <a:ext cx="4213654" cy="369332"/>
          </a:xfrm>
          <a:prstGeom prst="rect">
            <a:avLst/>
          </a:prstGeom>
          <a:noFill/>
        </p:spPr>
        <p:txBody>
          <a:bodyPr wrap="none" rtlCol="0">
            <a:spAutoFit/>
          </a:bodyPr>
          <a:lstStyle/>
          <a:p>
            <a:r>
              <a:rPr lang="en-US" dirty="0" smtClean="0"/>
              <a:t>Administrative Law </a:t>
            </a:r>
            <a:r>
              <a:rPr lang="en-US" dirty="0" smtClean="0"/>
              <a:t>– Professor David Thaw</a:t>
            </a:r>
            <a:endParaRPr lang="en-US" dirty="0"/>
          </a:p>
        </p:txBody>
      </p:sp>
      <p:sp>
        <p:nvSpPr>
          <p:cNvPr id="8" name="TextBox 7"/>
          <p:cNvSpPr txBox="1"/>
          <p:nvPr userDrawn="1"/>
        </p:nvSpPr>
        <p:spPr>
          <a:xfrm>
            <a:off x="5562600" y="6324600"/>
            <a:ext cx="1661096" cy="369332"/>
          </a:xfrm>
          <a:prstGeom prst="rect">
            <a:avLst/>
          </a:prstGeom>
          <a:noFill/>
        </p:spPr>
        <p:txBody>
          <a:bodyPr wrap="none" rtlCol="0">
            <a:spAutoFit/>
          </a:bodyPr>
          <a:lstStyle/>
          <a:p>
            <a:r>
              <a:rPr lang="en-US" dirty="0" smtClean="0"/>
              <a:t>Part 1</a:t>
            </a:r>
            <a:r>
              <a:rPr lang="en-US" baseline="0" dirty="0" smtClean="0"/>
              <a:t> Lecture 3</a:t>
            </a:r>
            <a:endParaRPr lang="en-US" dirty="0"/>
          </a:p>
        </p:txBody>
      </p:sp>
      <p:sp>
        <p:nvSpPr>
          <p:cNvPr id="9" name="TextBox 8"/>
          <p:cNvSpPr txBox="1"/>
          <p:nvPr userDrawn="1"/>
        </p:nvSpPr>
        <p:spPr>
          <a:xfrm>
            <a:off x="7543800" y="6336268"/>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a:bodyPr>
          <a:lstStyle/>
          <a:p>
            <a:r>
              <a:rPr lang="en-US" dirty="0" smtClean="0"/>
              <a:t>Part 1:  Federal Legislative Power</a:t>
            </a:r>
          </a:p>
          <a:p>
            <a:r>
              <a:rPr lang="en-US" dirty="0" smtClean="0"/>
              <a:t>Lecture 3:  Constitutional Authority – The Text and Judicial Review</a:t>
            </a:r>
            <a:endParaRPr lang="en-US" dirty="0"/>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Supreme Court in </a:t>
            </a:r>
            <a:r>
              <a:rPr lang="en-US" i="1" dirty="0" smtClean="0"/>
              <a:t>Marbury</a:t>
            </a:r>
            <a:r>
              <a:rPr lang="en-US" dirty="0" smtClean="0"/>
              <a:t> was presented with a challenge:  award the writ, granting Marbury the commission he was entitled to, or deny the writ thus denying Marbury his entitled commission.</a:t>
            </a:r>
          </a:p>
          <a:p>
            <a:pPr lvl="1"/>
            <a:r>
              <a:rPr lang="en-US" dirty="0" smtClean="0"/>
              <a:t>If the court issued the writ, it would probably be ignored by the new Presidential administration.</a:t>
            </a:r>
          </a:p>
          <a:p>
            <a:pPr lvl="1"/>
            <a:r>
              <a:rPr lang="en-US" dirty="0" smtClean="0"/>
              <a:t>If the court denied the writ, Marbury would not receive his commission which he was entitled to under law.</a:t>
            </a:r>
          </a:p>
          <a:p>
            <a:r>
              <a:rPr lang="en-US" dirty="0" smtClean="0"/>
              <a:t>Chief Justice Marshall finds a third option – he wrote an opinion indicating Marbury was entitled to the commission, but that the Supreme Court </a:t>
            </a:r>
            <a:r>
              <a:rPr lang="en-US" i="1" dirty="0" smtClean="0"/>
              <a:t>lacked the power</a:t>
            </a:r>
            <a:r>
              <a:rPr lang="en-US" dirty="0" smtClean="0"/>
              <a:t> to issue the writ </a:t>
            </a:r>
            <a:r>
              <a:rPr lang="en-US" i="1" dirty="0" smtClean="0"/>
              <a:t>because the law granting the Court that power was unconstitutional.</a:t>
            </a:r>
            <a:endParaRPr lang="en-US" dirty="0" smtClean="0"/>
          </a:p>
          <a:p>
            <a:pPr lvl="1"/>
            <a:r>
              <a:rPr lang="en-US" dirty="0" smtClean="0"/>
              <a:t>By this ruling, Marshall also established judicial review.</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Constitutional Authority</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smtClean="0"/>
              <a:t>The U.S. Constitution is the highest legal authority.</a:t>
            </a:r>
          </a:p>
          <a:p>
            <a:pPr lvl="1"/>
            <a:r>
              <a:rPr lang="en-US" dirty="0" smtClean="0"/>
              <a:t>All federal and state power derives from the people, through their agreement in the Constitution.</a:t>
            </a:r>
          </a:p>
          <a:p>
            <a:r>
              <a:rPr lang="en-US" dirty="0" smtClean="0"/>
              <a:t>Who decides the meaning of the Constitution?</a:t>
            </a:r>
          </a:p>
          <a:p>
            <a:pPr lvl="1"/>
            <a:r>
              <a:rPr lang="en-US" i="1" dirty="0" err="1" smtClean="0"/>
              <a:t>Marbury</a:t>
            </a:r>
            <a:r>
              <a:rPr lang="en-US" i="1" dirty="0" smtClean="0"/>
              <a:t> v. Madison</a:t>
            </a:r>
            <a:r>
              <a:rPr lang="en-US" dirty="0" smtClean="0"/>
              <a:t> is the most important case in U.S. history because it establishes </a:t>
            </a:r>
            <a:r>
              <a:rPr lang="en-US" b="1" i="1" dirty="0" smtClean="0"/>
              <a:t>judicial review</a:t>
            </a:r>
            <a:r>
              <a:rPr lang="en-US" dirty="0" smtClean="0"/>
              <a:t>, which is the </a:t>
            </a:r>
            <a:r>
              <a:rPr lang="en-US" dirty="0"/>
              <a:t>principle that the actions of the executive and legislative branches of government are subject to review and possible invalidation by the judicial </a:t>
            </a:r>
            <a:r>
              <a:rPr lang="en-US" dirty="0" smtClean="0"/>
              <a:t>branch</a:t>
            </a:r>
            <a:r>
              <a:rPr lang="en-US" dirty="0" smtClean="0"/>
              <a:t>.</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Constitutional Authority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Administrative Law uses “case law”:</a:t>
            </a:r>
          </a:p>
          <a:p>
            <a:pPr lvl="1"/>
            <a:r>
              <a:rPr lang="en-US" dirty="0" smtClean="0"/>
              <a:t>The cases teach us how the courts have interpreted the meaning of the text of the Constitution.</a:t>
            </a:r>
          </a:p>
          <a:p>
            <a:r>
              <a:rPr lang="en-US" dirty="0" smtClean="0"/>
              <a:t>But, unlike Constitutional Law, Administrative Law </a:t>
            </a:r>
            <a:r>
              <a:rPr lang="en-US" u="sng" dirty="0" smtClean="0"/>
              <a:t>also</a:t>
            </a:r>
            <a:r>
              <a:rPr lang="en-US" dirty="0" smtClean="0"/>
              <a:t> uses “statutory law” and “regulatory action”:</a:t>
            </a:r>
          </a:p>
          <a:p>
            <a:pPr lvl="1"/>
            <a:r>
              <a:rPr lang="en-US" dirty="0" smtClean="0"/>
              <a:t>Supreme Court is still the final authority, but Congress may pass laws (statutes) limiting the </a:t>
            </a:r>
            <a:r>
              <a:rPr lang="en-US" u="sng" dirty="0" smtClean="0"/>
              <a:t>scope</a:t>
            </a:r>
            <a:r>
              <a:rPr lang="en-US" dirty="0" smtClean="0"/>
              <a:t> of judicial review of agency (regulatory) action</a:t>
            </a:r>
          </a:p>
          <a:p>
            <a:pPr lvl="1"/>
            <a:r>
              <a:rPr lang="en-US" dirty="0" smtClean="0"/>
              <a:t>Agencies develop expertise and take action according to that expertise, pursuant to statutory authority</a:t>
            </a:r>
          </a:p>
          <a:p>
            <a:pPr lvl="1"/>
            <a:r>
              <a:rPr lang="en-US" dirty="0" smtClean="0"/>
              <a:t>But:  are agencies in the Constitution?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Supremacy Clause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“This Constitution, and the Laws of the United States which shall be made in Pursuance thereof; and all Treaties made, or which shall be made, under the Authority of the United States, shall be the supreme Law of the Land . . .” (CB xlix, Art. VI Cl. 2)</a:t>
            </a:r>
          </a:p>
          <a:p>
            <a:pPr lvl="1"/>
            <a:r>
              <a:rPr lang="en-US" dirty="0" smtClean="0"/>
              <a:t>Establishes a priority order of Federal authority:  (1) Constitutional text; (2) federal Law; (3) treaties</a:t>
            </a:r>
          </a:p>
          <a:p>
            <a:pPr lvl="1"/>
            <a:endParaRPr lang="en-US" sz="1200" dirty="0" smtClean="0"/>
          </a:p>
          <a:p>
            <a:r>
              <a:rPr lang="en-US" dirty="0" smtClean="0"/>
              <a:t>“. . . and the Judges in every State shall be bound thereby, </a:t>
            </a:r>
            <a:r>
              <a:rPr lang="en-US" i="1" dirty="0" smtClean="0"/>
              <a:t>any Thing in the Constitution of Laws of any State to the Contrary notwithstanding</a:t>
            </a:r>
            <a:r>
              <a:rPr lang="en-US" dirty="0" smtClean="0"/>
              <a:t>.”</a:t>
            </a:r>
          </a:p>
          <a:p>
            <a:pPr lvl="1"/>
            <a:r>
              <a:rPr lang="en-US" dirty="0" smtClean="0"/>
              <a:t>Makes clear that State law (and State constitutions) are </a:t>
            </a:r>
            <a:r>
              <a:rPr lang="en-US" u="sng" dirty="0" smtClean="0"/>
              <a:t>inferior</a:t>
            </a:r>
            <a:r>
              <a:rPr lang="en-US" dirty="0" smtClean="0"/>
              <a:t> authority to the U.S. Constitution and Federal law</a:t>
            </a:r>
          </a:p>
          <a:p>
            <a:pPr lvl="2"/>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Marbury v. Madison</a:t>
            </a:r>
            <a:r>
              <a:rPr lang="en-US" i="1" dirty="0" smtClean="0"/>
              <a:t> </a:t>
            </a:r>
            <a:r>
              <a:rPr lang="en-US" dirty="0" smtClean="0"/>
              <a:t>(1803)</a:t>
            </a:r>
            <a:endParaRPr lang="en-US" dirty="0"/>
          </a:p>
        </p:txBody>
      </p:sp>
      <p:sp>
        <p:nvSpPr>
          <p:cNvPr id="3" name="Content Placeholder 2"/>
          <p:cNvSpPr>
            <a:spLocks noGrp="1"/>
          </p:cNvSpPr>
          <p:nvPr>
            <p:ph idx="1"/>
          </p:nvPr>
        </p:nvSpPr>
        <p:spPr>
          <a:xfrm>
            <a:off x="457200" y="1219200"/>
            <a:ext cx="8229600" cy="5181600"/>
          </a:xfrm>
        </p:spPr>
        <p:txBody>
          <a:bodyPr>
            <a:normAutofit fontScale="70000" lnSpcReduction="20000"/>
          </a:bodyPr>
          <a:lstStyle/>
          <a:p>
            <a:pPr marL="0" indent="0">
              <a:buNone/>
            </a:pPr>
            <a:r>
              <a:rPr lang="en-US" sz="3400" dirty="0" smtClean="0"/>
              <a:t>Background:</a:t>
            </a:r>
          </a:p>
          <a:p>
            <a:r>
              <a:rPr lang="en-US" sz="3400" dirty="0" smtClean="0"/>
              <a:t>Thomas Jefferson defeated then-President Adams in the strongly contested presidential election of 1800.</a:t>
            </a:r>
          </a:p>
          <a:p>
            <a:r>
              <a:rPr lang="en-US" sz="3400" dirty="0" smtClean="0"/>
              <a:t>President Adams – in an attempt </a:t>
            </a:r>
            <a:r>
              <a:rPr lang="en-US" sz="3400" dirty="0"/>
              <a:t>to </a:t>
            </a:r>
            <a:r>
              <a:rPr lang="en-US" sz="3400" dirty="0" smtClean="0"/>
              <a:t>secure control of the judiciary for his political party before Jefferson started – named 42 justices </a:t>
            </a:r>
            <a:r>
              <a:rPr lang="en-US" sz="3400" dirty="0"/>
              <a:t>of the peace and </a:t>
            </a:r>
            <a:r>
              <a:rPr lang="en-US" sz="3400" dirty="0" smtClean="0"/>
              <a:t>16 new </a:t>
            </a:r>
            <a:r>
              <a:rPr lang="en-US" sz="3400" dirty="0"/>
              <a:t>circuit court justices for the District of </a:t>
            </a:r>
            <a:r>
              <a:rPr lang="en-US" sz="3400" dirty="0" smtClean="0"/>
              <a:t>Columbia under the Organic Act.</a:t>
            </a:r>
            <a:endParaRPr lang="en-US" sz="3400" dirty="0"/>
          </a:p>
          <a:p>
            <a:r>
              <a:rPr lang="en-US" sz="3400" dirty="0" err="1" smtClean="0"/>
              <a:t>Marbury’s</a:t>
            </a:r>
            <a:r>
              <a:rPr lang="en-US" sz="3400" dirty="0" smtClean="0"/>
              <a:t> commission (as a Justice of the Peace) was </a:t>
            </a:r>
            <a:r>
              <a:rPr lang="en-US" sz="3400" dirty="0"/>
              <a:t>signed by </a:t>
            </a:r>
            <a:r>
              <a:rPr lang="en-US" sz="3400" dirty="0" smtClean="0"/>
              <a:t>then-President </a:t>
            </a:r>
            <a:r>
              <a:rPr lang="en-US" sz="3400" dirty="0"/>
              <a:t>Adams and sealed by </a:t>
            </a:r>
            <a:r>
              <a:rPr lang="en-US" sz="3400" dirty="0" smtClean="0"/>
              <a:t>the Secretary </a:t>
            </a:r>
            <a:r>
              <a:rPr lang="en-US" sz="3400" dirty="0"/>
              <a:t>of </a:t>
            </a:r>
            <a:r>
              <a:rPr lang="en-US" sz="3400" dirty="0" smtClean="0"/>
              <a:t>State, but was not </a:t>
            </a:r>
            <a:r>
              <a:rPr lang="en-US" sz="3400" dirty="0"/>
              <a:t>delivered before the expiration of Adams</a:t>
            </a:r>
            <a:r>
              <a:rPr lang="en-US" sz="3400" dirty="0" smtClean="0"/>
              <a:t>’ </a:t>
            </a:r>
            <a:r>
              <a:rPr lang="en-US" sz="3400" dirty="0"/>
              <a:t>term as president. </a:t>
            </a:r>
            <a:endParaRPr lang="en-US" sz="3400" dirty="0" smtClean="0"/>
          </a:p>
          <a:p>
            <a:r>
              <a:rPr lang="en-US" sz="3400" dirty="0" smtClean="0"/>
              <a:t>Jefferson </a:t>
            </a:r>
            <a:r>
              <a:rPr lang="en-US" sz="3400" dirty="0"/>
              <a:t>refused to honor the </a:t>
            </a:r>
            <a:r>
              <a:rPr lang="en-US" sz="3400" dirty="0" smtClean="0"/>
              <a:t>commission, </a:t>
            </a:r>
            <a:r>
              <a:rPr lang="en-US" sz="3400" dirty="0"/>
              <a:t>claiming that </a:t>
            </a:r>
            <a:r>
              <a:rPr lang="en-US" sz="3400" dirty="0" smtClean="0"/>
              <a:t>it was </a:t>
            </a:r>
            <a:r>
              <a:rPr lang="en-US" sz="3400" dirty="0"/>
              <a:t>invalid because </a:t>
            </a:r>
            <a:r>
              <a:rPr lang="en-US" sz="3400" dirty="0" smtClean="0"/>
              <a:t>it had </a:t>
            </a:r>
            <a:r>
              <a:rPr lang="en-US" sz="3400" dirty="0"/>
              <a:t>not been delivered </a:t>
            </a:r>
            <a:r>
              <a:rPr lang="en-US" sz="3400" dirty="0" smtClean="0"/>
              <a:t>during Adams’ term.</a:t>
            </a:r>
            <a:endParaRPr lang="en-US" sz="3400" dirty="0"/>
          </a:p>
          <a:p>
            <a:r>
              <a:rPr lang="en-US" sz="3400" dirty="0" smtClean="0"/>
              <a:t>Marbury filed suit in the U.S. Supreme Court seeking a writ of mandamus to compel Madison to deliver </a:t>
            </a:r>
            <a:r>
              <a:rPr lang="en-US" sz="3400" smtClean="0"/>
              <a:t>the Commission</a:t>
            </a:r>
            <a:endParaRPr lang="en-US" sz="3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Marbury</a:t>
            </a:r>
            <a:r>
              <a:rPr lang="en-US" dirty="0" smtClean="0"/>
              <a:t> v. Madison</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Issues: </a:t>
            </a:r>
          </a:p>
          <a:p>
            <a:pPr marL="514350" indent="-514350">
              <a:buFont typeface="+mj-lt"/>
              <a:buAutoNum type="arabicPeriod"/>
            </a:pPr>
            <a:r>
              <a:rPr lang="en-US" dirty="0" smtClean="0"/>
              <a:t>Does Marbury have a right to receive the commission?</a:t>
            </a:r>
          </a:p>
          <a:p>
            <a:pPr marL="514350" indent="-514350">
              <a:buFont typeface="+mj-lt"/>
              <a:buAutoNum type="arabicPeriod"/>
            </a:pPr>
            <a:r>
              <a:rPr lang="en-US" dirty="0" smtClean="0"/>
              <a:t>If Marbury is entitled to the commission, does Federal law offer a remedy (writ of mandamus) to enforce delivery of the commission?</a:t>
            </a:r>
          </a:p>
          <a:p>
            <a:pPr marL="514350" indent="-514350">
              <a:buFont typeface="+mj-lt"/>
              <a:buAutoNum type="arabicPeriod"/>
            </a:pPr>
            <a:r>
              <a:rPr lang="en-US" dirty="0" smtClean="0"/>
              <a:t>If Federal law does offer a remedy, does the Supreme Court have the power to issue that remedy (writ of mandamus)?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Marbury</a:t>
            </a:r>
            <a:r>
              <a:rPr lang="en-US" dirty="0" smtClean="0"/>
              <a:t> v. Madison</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Issue 1: Does Marbury have a right to receive the commission?</a:t>
            </a:r>
          </a:p>
          <a:p>
            <a:endParaRPr lang="en-US" sz="1100" dirty="0" smtClean="0"/>
          </a:p>
          <a:p>
            <a:pPr marL="0" indent="0">
              <a:buNone/>
            </a:pPr>
            <a:r>
              <a:rPr lang="en-US" dirty="0" smtClean="0"/>
              <a:t>Holding 1:  Yes, if an appointment has been made and confirmed, and the commission signed by the President, the commission is complete and must be delivered.</a:t>
            </a:r>
          </a:p>
          <a:p>
            <a:r>
              <a:rPr lang="en-US" dirty="0" smtClean="0"/>
              <a:t>“It is therefore decidedly the opinion of the court, that when a commission has been signed by the president, the appointment is made; and that the commission is complete when the seal of the United States has been affixed to it by the secretary of state.”  (CB 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Marbury v. Madison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Issue 2: If </a:t>
            </a:r>
            <a:r>
              <a:rPr lang="en-US" dirty="0" err="1" smtClean="0"/>
              <a:t>Marbury</a:t>
            </a:r>
            <a:r>
              <a:rPr lang="en-US" dirty="0" smtClean="0"/>
              <a:t> is entitled to the commission, does Federal law offer a remedy (writ of mandamus) to enforce delivery of the commission?</a:t>
            </a:r>
          </a:p>
          <a:p>
            <a:pPr marL="0" indent="0">
              <a:buNone/>
            </a:pPr>
            <a:endParaRPr lang="en-US" sz="1100" dirty="0" smtClean="0"/>
          </a:p>
          <a:p>
            <a:pPr marL="0" indent="0">
              <a:buNone/>
            </a:pPr>
            <a:r>
              <a:rPr lang="en-US" dirty="0" smtClean="0"/>
              <a:t>Holding 2:  Yes, Federal law offers a remedy</a:t>
            </a:r>
          </a:p>
          <a:p>
            <a:r>
              <a:rPr lang="en-US" dirty="0" smtClean="0"/>
              <a:t>The </a:t>
            </a:r>
            <a:r>
              <a:rPr lang="en-US" dirty="0" smtClean="0"/>
              <a:t>law in question directs </a:t>
            </a:r>
            <a:r>
              <a:rPr lang="en-US" dirty="0" smtClean="0"/>
              <a:t>the Secretary of State to deliver the commission.</a:t>
            </a:r>
            <a:endParaRPr lang="en-US" dirty="0"/>
          </a:p>
          <a:p>
            <a:pPr lvl="1"/>
            <a:r>
              <a:rPr lang="en-US" dirty="0" smtClean="0"/>
              <a:t>“But where a specific duty is assigned by law, and individual rights depend upon performance of that duty, it seems equally clear that the individual who considers himself injured has a right to resort to the laws of his country for a remedy.”  (CB 4)</a:t>
            </a:r>
          </a:p>
          <a:p>
            <a:pPr lvl="1"/>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Marbury</a:t>
            </a:r>
            <a:r>
              <a:rPr lang="en-US" dirty="0" smtClean="0"/>
              <a:t> v. Madison</a:t>
            </a:r>
            <a:endParaRPr lang="en-US" dirty="0"/>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marL="0" indent="0">
              <a:buNone/>
            </a:pPr>
            <a:r>
              <a:rPr lang="en-US" sz="3400" dirty="0" smtClean="0"/>
              <a:t>Issue 3: If Federal law does offer a remedy, does the Supreme Court have the power to issue that remedy (writ of mandamus)?</a:t>
            </a:r>
          </a:p>
          <a:p>
            <a:pPr marL="0" indent="0">
              <a:buNone/>
            </a:pPr>
            <a:endParaRPr lang="en-US" sz="1400" dirty="0" smtClean="0"/>
          </a:p>
          <a:p>
            <a:pPr marL="0" indent="0">
              <a:buNone/>
            </a:pPr>
            <a:r>
              <a:rPr lang="en-US" sz="3400" dirty="0" smtClean="0"/>
              <a:t>Holding 3:  The Supreme Court </a:t>
            </a:r>
            <a:r>
              <a:rPr lang="en-US" sz="3400" i="1" dirty="0" smtClean="0"/>
              <a:t>does not</a:t>
            </a:r>
            <a:r>
              <a:rPr lang="en-US" sz="3400" dirty="0" smtClean="0"/>
              <a:t> have the power to issue the writ of mandamus, because the law giving the Court such a power is unconstitutional.</a:t>
            </a:r>
            <a:endParaRPr lang="en-US" sz="3400" dirty="0"/>
          </a:p>
          <a:p>
            <a:r>
              <a:rPr lang="en-US" dirty="0" smtClean="0"/>
              <a:t>“The authority, therefore, given to the supreme court, by the act establishing the judicial courts of the United States, to issue writs of mandamus to public officers, appears not to be warranted by the constitution . . .” (CB 6)</a:t>
            </a:r>
          </a:p>
          <a:p>
            <a:pPr lvl="1"/>
            <a:r>
              <a:rPr lang="en-US" dirty="0" smtClean="0"/>
              <a:t>Judiciary Act of 1789 conflicts with the Constitution.</a:t>
            </a:r>
          </a:p>
          <a:p>
            <a:pPr lvl="1"/>
            <a:r>
              <a:rPr lang="en-US" dirty="0" smtClean="0"/>
              <a:t>The Supreme Court </a:t>
            </a:r>
            <a:r>
              <a:rPr lang="en-US" i="1" dirty="0" smtClean="0"/>
              <a:t>does not</a:t>
            </a:r>
            <a:r>
              <a:rPr lang="en-US" dirty="0" smtClean="0"/>
              <a:t> have the power to issue the writ.</a:t>
            </a:r>
            <a:endParaRPr lang="en-US" dirty="0"/>
          </a:p>
          <a:p>
            <a:r>
              <a:rPr lang="en-US" dirty="0" smtClean="0"/>
              <a:t>The courts have the power of judicial review.</a:t>
            </a:r>
          </a:p>
          <a:p>
            <a:pPr lvl="1"/>
            <a:r>
              <a:rPr lang="en-US" dirty="0" smtClean="0"/>
              <a:t>“It is emphatically the province and duty of the judicial department to say what the law is.” (CB 6)</a:t>
            </a:r>
          </a:p>
        </p:txBody>
      </p:sp>
    </p:spTree>
  </p:cSld>
  <p:clrMapOvr>
    <a:masterClrMapping/>
  </p:clrMapOvr>
</p:sld>
</file>

<file path=ppt/theme/theme1.xml><?xml version="1.0" encoding="utf-8"?>
<a:theme xmlns:a="http://schemas.openxmlformats.org/drawingml/2006/main" name="Constitutio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Constitutional Law</Template>
  <TotalTime>7681</TotalTime>
  <Words>1049</Words>
  <Application>Microsoft Office PowerPoint</Application>
  <PresentationFormat>On-screen Show (4:3)</PresentationFormat>
  <Paragraphs>59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Constitutional Law</vt:lpstr>
      <vt:lpstr>Administrative Law</vt:lpstr>
      <vt:lpstr>Constitutional Authority</vt:lpstr>
      <vt:lpstr>Constitutional Authority</vt:lpstr>
      <vt:lpstr>Supremacy Clause</vt:lpstr>
      <vt:lpstr>Marbury v. Madison (1803)</vt:lpstr>
      <vt:lpstr>Marbury v. Madison</vt:lpstr>
      <vt:lpstr>Marbury v. Madison</vt:lpstr>
      <vt:lpstr>Marbury v. Madison</vt:lpstr>
      <vt:lpstr>Marbury v. Madison</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David Thaw</dc:creator>
  <cp:lastModifiedBy>David Thaw</cp:lastModifiedBy>
  <cp:revision>67</cp:revision>
  <dcterms:created xsi:type="dcterms:W3CDTF">2014-06-10T04:03:23Z</dcterms:created>
  <dcterms:modified xsi:type="dcterms:W3CDTF">2014-12-08T05:14:13Z</dcterms:modified>
</cp:coreProperties>
</file>